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89D13-E850-451B-940E-0CE41589D8D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F6CA0-B8B8-4CB3-BBD2-0393951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5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8935707-7F0A-435D-8F23-BA7B09387CC8}" type="slidenum">
              <a:rPr lang="en-IN" smtClean="0">
                <a:solidFill>
                  <a:srgbClr val="000000"/>
                </a:solidFill>
              </a:rPr>
              <a:pPr/>
              <a:t>1</a:t>
            </a:fld>
            <a:endParaRPr lang="en-I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8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3200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056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40" name="Rectangle 40"/>
          <p:cNvSpPr>
            <a:spLocks noChangeArrowheads="1"/>
          </p:cNvSpPr>
          <p:nvPr/>
        </p:nvSpPr>
        <p:spPr bwMode="auto">
          <a:xfrm>
            <a:off x="3205163" y="762000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r>
              <a:rPr lang="en-US" sz="1200" b="1" dirty="0">
                <a:solidFill>
                  <a:srgbClr val="0033CC"/>
                </a:solidFill>
                <a:latin typeface="Calibri" pitchFamily="34" charset="0"/>
              </a:rPr>
              <a:t>IDEA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:- Fixture design needs to change by considering rigid resting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41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TPM CIRCLE NO :- </a:t>
            </a: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3</a:t>
            </a:r>
            <a:endParaRPr lang="en-US" sz="1050" b="1" dirty="0">
              <a:solidFill>
                <a:srgbClr val="0033CC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TPM CIRCLE NAME : P15 TEAM </a:t>
            </a:r>
            <a:endParaRPr lang="en-US" sz="105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DEPT :-</a:t>
            </a:r>
            <a:r>
              <a:rPr lang="en-US" sz="1050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  </a:t>
            </a: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Assembly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CELL :-</a:t>
            </a: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A394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CELL NAME:- </a:t>
            </a: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Decomp assly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MACHINE / STAGE  :-  </a:t>
            </a: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A394Assembly Line 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OPERATION  :- </a:t>
            </a: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Plate pressing stage.</a:t>
            </a:r>
          </a:p>
        </p:txBody>
      </p:sp>
      <p:sp>
        <p:nvSpPr>
          <p:cNvPr id="91153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KK</a:t>
            </a:r>
          </a:p>
        </p:txBody>
      </p:sp>
      <p:sp>
        <p:nvSpPr>
          <p:cNvPr id="91154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5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 IDEA SHEET</a:t>
            </a:r>
          </a:p>
        </p:txBody>
      </p:sp>
      <p:sp>
        <p:nvSpPr>
          <p:cNvPr id="91156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QM</a:t>
            </a:r>
          </a:p>
        </p:txBody>
      </p:sp>
      <p:sp>
        <p:nvSpPr>
          <p:cNvPr id="91157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PM</a:t>
            </a:r>
          </a:p>
        </p:txBody>
      </p:sp>
      <p:sp>
        <p:nvSpPr>
          <p:cNvPr id="91158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JH</a:t>
            </a:r>
          </a:p>
        </p:txBody>
      </p:sp>
      <p:sp>
        <p:nvSpPr>
          <p:cNvPr id="91159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SHE</a:t>
            </a:r>
          </a:p>
        </p:txBody>
      </p:sp>
      <p:sp>
        <p:nvSpPr>
          <p:cNvPr id="91160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OT</a:t>
            </a:r>
          </a:p>
        </p:txBody>
      </p:sp>
      <p:sp>
        <p:nvSpPr>
          <p:cNvPr id="91161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DM</a:t>
            </a:r>
          </a:p>
        </p:txBody>
      </p:sp>
      <p:sp>
        <p:nvSpPr>
          <p:cNvPr id="91162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E&amp;T</a:t>
            </a:r>
          </a:p>
        </p:txBody>
      </p:sp>
      <p:sp>
        <p:nvSpPr>
          <p:cNvPr id="91163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64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65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66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67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68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69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70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71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91172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solidFill>
                  <a:srgbClr val="000000"/>
                </a:solidFill>
                <a:latin typeface="Calibri" pitchFamily="34" charset="0"/>
              </a:rPr>
              <a:t>Q</a:t>
            </a:r>
          </a:p>
        </p:txBody>
      </p:sp>
      <p:sp>
        <p:nvSpPr>
          <p:cNvPr id="91173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500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en-US" sz="5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74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91175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91176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91177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000" b="1">
                <a:solidFill>
                  <a:srgbClr val="000000"/>
                </a:solidFill>
                <a:latin typeface="Calibri" pitchFamily="34" charset="0"/>
              </a:rPr>
              <a:t>M</a:t>
            </a:r>
          </a:p>
        </p:txBody>
      </p:sp>
      <p:sp>
        <p:nvSpPr>
          <p:cNvPr id="91178" name="Rectangle 39"/>
          <p:cNvSpPr>
            <a:spLocks noChangeArrowheads="1"/>
          </p:cNvSpPr>
          <p:nvPr/>
        </p:nvSpPr>
        <p:spPr bwMode="auto">
          <a:xfrm>
            <a:off x="158750" y="762000"/>
            <a:ext cx="304641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1200" b="1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To reduce 'Inprocess rejection on A187 plate Bend</a:t>
            </a:r>
            <a:endParaRPr lang="en-US" altLang="en-US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79" name="Rectangle 41"/>
          <p:cNvSpPr>
            <a:spLocks noChangeArrowheads="1"/>
          </p:cNvSpPr>
          <p:nvPr/>
        </p:nvSpPr>
        <p:spPr bwMode="auto">
          <a:xfrm>
            <a:off x="158750" y="1371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sz="1000" b="1">
                <a:solidFill>
                  <a:srgbClr val="0033CC"/>
                </a:solidFill>
                <a:latin typeface="Calibri" pitchFamily="34" charset="0"/>
              </a:rPr>
              <a:t>WIDELY/DEEPLY:-</a:t>
            </a:r>
            <a:endParaRPr lang="en-US" sz="800" b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91180" name="Rectangle 42"/>
          <p:cNvSpPr>
            <a:spLocks noChangeArrowheads="1"/>
          </p:cNvSpPr>
          <p:nvPr/>
        </p:nvSpPr>
        <p:spPr bwMode="auto">
          <a:xfrm>
            <a:off x="158750" y="1600200"/>
            <a:ext cx="30464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b="1">
                <a:solidFill>
                  <a:srgbClr val="0033CC"/>
                </a:solidFill>
                <a:latin typeface="Calibri" pitchFamily="34" charset="0"/>
              </a:rPr>
              <a:t>PROBLEM / PRESENT STATUS :-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Plate bending during pin pressing</a:t>
            </a:r>
          </a:p>
          <a:p>
            <a:pPr eaLnBrk="1" hangingPunct="1"/>
            <a:endParaRPr lang="en-US" sz="1200" b="1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altLang="en-US" sz="11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81" name="Rectangle 43"/>
          <p:cNvSpPr>
            <a:spLocks noChangeArrowheads="1"/>
          </p:cNvSpPr>
          <p:nvPr/>
        </p:nvSpPr>
        <p:spPr bwMode="auto">
          <a:xfrm>
            <a:off x="3205163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1200" b="1" dirty="0">
                <a:solidFill>
                  <a:srgbClr val="0033CC"/>
                </a:solidFill>
                <a:latin typeface="Calibri" pitchFamily="34" charset="0"/>
              </a:rPr>
              <a:t>COUNTERMEASURE:-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Fixture design changed instead of 6mm area of resting increased to cover whole length of component</a:t>
            </a:r>
          </a:p>
          <a:p>
            <a:pPr eaLnBrk="1" hangingPunct="1"/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/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/>
                <a:cs typeface="Arial" panose="020B0604020202020204" pitchFamily="34" charset="0"/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443 No.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0 No.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01.08.2016</a:t>
            </a:r>
            <a:endParaRPr lang="en-US" sz="105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22.08.2016</a:t>
            </a:r>
            <a:endParaRPr lang="en-US" sz="105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1190" name="Rectangle 52"/>
          <p:cNvSpPr>
            <a:spLocks noChangeArrowheads="1"/>
          </p:cNvSpPr>
          <p:nvPr/>
        </p:nvSpPr>
        <p:spPr bwMode="auto">
          <a:xfrm>
            <a:off x="6478588" y="19050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sz="1100" b="1">
                <a:solidFill>
                  <a:srgbClr val="0033CC"/>
                </a:solidFill>
                <a:latin typeface="Calibri" pitchFamily="34" charset="0"/>
              </a:rPr>
              <a:t>TEAM MEMBERS :- </a:t>
            </a:r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sz="1100" b="1">
                <a:solidFill>
                  <a:srgbClr val="0033CC"/>
                </a:solidFill>
                <a:latin typeface="Calibri" pitchFamily="34" charset="0"/>
              </a:rPr>
              <a:t>BENEFITS :-</a:t>
            </a:r>
          </a:p>
        </p:txBody>
      </p:sp>
      <p:sp>
        <p:nvSpPr>
          <p:cNvPr id="91192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en-US" sz="1100">
                <a:solidFill>
                  <a:srgbClr val="000000"/>
                </a:solidFill>
                <a:latin typeface="Calibri" pitchFamily="34" charset="0"/>
              </a:rPr>
              <a:t>Prevent Re-occurrence of Customer Complaint.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sz="1100">
                <a:solidFill>
                  <a:srgbClr val="000000"/>
                </a:solidFill>
                <a:latin typeface="Calibri" pitchFamily="34" charset="0"/>
              </a:rPr>
              <a:t>Reduce COPQ.</a:t>
            </a:r>
          </a:p>
        </p:txBody>
      </p:sp>
      <p:sp>
        <p:nvSpPr>
          <p:cNvPr id="91193" name="Rectangle 59"/>
          <p:cNvSpPr>
            <a:spLocks noChangeArrowheads="1"/>
          </p:cNvSpPr>
          <p:nvPr/>
        </p:nvSpPr>
        <p:spPr bwMode="auto">
          <a:xfrm>
            <a:off x="158750" y="6475413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  <a:latin typeface="Calibri" pitchFamily="34" charset="0"/>
              </a:rPr>
              <a:t>:-</a:t>
            </a:r>
            <a:r>
              <a:rPr lang="en-US" sz="1200" b="1" dirty="0" err="1" smtClean="0">
                <a:solidFill>
                  <a:srgbClr val="0000CC"/>
                </a:solidFill>
                <a:latin typeface="Calibri" pitchFamily="34" charset="0"/>
              </a:rPr>
              <a:t>janardan</a:t>
            </a:r>
            <a:r>
              <a:rPr lang="en-US" sz="1200" b="1" dirty="0" smtClean="0">
                <a:solidFill>
                  <a:srgbClr val="0000CC"/>
                </a:solidFill>
                <a:latin typeface="Calibri" pitchFamily="34" charset="0"/>
              </a:rPr>
              <a:t> sate</a:t>
            </a:r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94" name="Rectangle 60"/>
          <p:cNvSpPr>
            <a:spLocks noChangeArrowheads="1"/>
          </p:cNvSpPr>
          <p:nvPr/>
        </p:nvSpPr>
        <p:spPr bwMode="auto">
          <a:xfrm>
            <a:off x="158750" y="6246813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  <a:latin typeface="Calibri" pitchFamily="34" charset="0"/>
              </a:rPr>
              <a:t>:- </a:t>
            </a:r>
            <a:r>
              <a:rPr lang="en-US" sz="1200" b="1" dirty="0" err="1" smtClean="0">
                <a:solidFill>
                  <a:srgbClr val="0000CC"/>
                </a:solidFill>
                <a:latin typeface="Calibri" pitchFamily="34" charset="0"/>
              </a:rPr>
              <a:t>Samadhan</a:t>
            </a:r>
            <a:r>
              <a:rPr lang="en-US" sz="12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200" b="1" dirty="0" err="1" smtClean="0">
                <a:solidFill>
                  <a:srgbClr val="0000CC"/>
                </a:solidFill>
                <a:latin typeface="Calibri" pitchFamily="34" charset="0"/>
              </a:rPr>
              <a:t>bankar</a:t>
            </a:r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95" name="Rectangle 61"/>
          <p:cNvSpPr>
            <a:spLocks noChangeArrowheads="1"/>
          </p:cNvSpPr>
          <p:nvPr/>
        </p:nvSpPr>
        <p:spPr bwMode="auto">
          <a:xfrm>
            <a:off x="158750" y="6018213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REGISTRATION NO. &amp; DATE: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</a:rPr>
              <a:t>01.08.2016</a:t>
            </a: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96" name="Rectangle 62"/>
          <p:cNvSpPr>
            <a:spLocks noChangeArrowheads="1"/>
          </p:cNvSpPr>
          <p:nvPr/>
        </p:nvSpPr>
        <p:spPr bwMode="auto">
          <a:xfrm>
            <a:off x="158750" y="3886200"/>
            <a:ext cx="3046413" cy="1751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WHY - WHY ANALYSIS :- </a:t>
            </a:r>
          </a:p>
          <a:p>
            <a:pPr eaLnBrk="1" hangingPunct="1"/>
            <a:r>
              <a:rPr lang="en-US" altLang="en-US" sz="1200" b="1" dirty="0">
                <a:solidFill>
                  <a:srgbClr val="0000CC"/>
                </a:solidFill>
                <a:latin typeface="Calibri" pitchFamily="34" charset="0"/>
              </a:rPr>
              <a:t>Why1: 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Plate bend while pin pressing</a:t>
            </a:r>
          </a:p>
          <a:p>
            <a:pPr eaLnBrk="1" hangingPunct="1"/>
            <a:r>
              <a:rPr lang="en-US" altLang="en-US" sz="1200" b="1" dirty="0">
                <a:solidFill>
                  <a:srgbClr val="0000CC"/>
                </a:solidFill>
                <a:latin typeface="Calibri" pitchFamily="34" charset="0"/>
              </a:rPr>
              <a:t>Why 2: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plate getting tilt while pressing</a:t>
            </a:r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US" altLang="en-US" sz="1200" b="1" dirty="0">
                <a:solidFill>
                  <a:srgbClr val="0000CC"/>
                </a:solidFill>
                <a:latin typeface="Calibri" pitchFamily="34" charset="0"/>
              </a:rPr>
              <a:t>Why 3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:  Inadequate area for resting</a:t>
            </a:r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US" altLang="en-US" sz="1200" b="1" dirty="0">
                <a:solidFill>
                  <a:srgbClr val="0000CC"/>
                </a:solidFill>
                <a:latin typeface="Calibri" pitchFamily="34" charset="0"/>
              </a:rPr>
              <a:t>Why 4: 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Wrong fixture design.</a:t>
            </a:r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197" name="Rectangle 63"/>
          <p:cNvSpPr>
            <a:spLocks noChangeArrowheads="1"/>
          </p:cNvSpPr>
          <p:nvPr/>
        </p:nvSpPr>
        <p:spPr bwMode="auto">
          <a:xfrm>
            <a:off x="3205163" y="38862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1" hangingPunct="1"/>
            <a:r>
              <a:rPr lang="en-US" sz="1100" b="1">
                <a:solidFill>
                  <a:srgbClr val="0000CC"/>
                </a:solidFill>
                <a:latin typeface="Calibri" pitchFamily="34" charset="0"/>
              </a:rPr>
              <a:t>RESULT :-</a:t>
            </a: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1100" b="1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91198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rgbClr val="0000CC"/>
                </a:solidFill>
                <a:latin typeface="Calibri" pitchFamily="34" charset="0"/>
              </a:rPr>
              <a:t>KAIZEN SUSTENANCE</a:t>
            </a:r>
          </a:p>
        </p:txBody>
      </p:sp>
      <p:sp>
        <p:nvSpPr>
          <p:cNvPr id="91199" name="Rectangle 105"/>
          <p:cNvSpPr>
            <a:spLocks noChangeArrowheads="1"/>
          </p:cNvSpPr>
          <p:nvPr/>
        </p:nvSpPr>
        <p:spPr bwMode="auto">
          <a:xfrm>
            <a:off x="158750" y="152400"/>
            <a:ext cx="8832850" cy="655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200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01" name="Rectangle 84"/>
          <p:cNvSpPr>
            <a:spLocks noChangeArrowheads="1"/>
          </p:cNvSpPr>
          <p:nvPr/>
        </p:nvSpPr>
        <p:spPr bwMode="auto">
          <a:xfrm>
            <a:off x="3281363" y="1371600"/>
            <a:ext cx="184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202" name="Rectangle 82"/>
          <p:cNvSpPr>
            <a:spLocks noChangeArrowheads="1"/>
          </p:cNvSpPr>
          <p:nvPr/>
        </p:nvSpPr>
        <p:spPr bwMode="auto">
          <a:xfrm>
            <a:off x="158750" y="5637213"/>
            <a:ext cx="2970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Calibri" pitchFamily="34" charset="0"/>
              </a:rPr>
              <a:t>ROOT CAUSE :-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Wrong fixture design</a:t>
            </a:r>
            <a:r>
              <a:rPr lang="en-US" sz="1200" b="1" dirty="0">
                <a:solidFill>
                  <a:srgbClr val="FF0000"/>
                </a:solidFill>
                <a:latin typeface="Calibri" pitchFamily="34" charset="0"/>
              </a:rPr>
              <a:t>.</a:t>
            </a:r>
            <a:endParaRPr lang="en-US" altLang="en-US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1203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04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05" name="Rectangle 84"/>
          <p:cNvSpPr>
            <a:spLocks noChangeArrowheads="1"/>
          </p:cNvSpPr>
          <p:nvPr/>
        </p:nvSpPr>
        <p:spPr bwMode="auto">
          <a:xfrm>
            <a:off x="5870575" y="3657600"/>
            <a:ext cx="6080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AFTER</a:t>
            </a:r>
            <a:endParaRPr lang="en-US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206" name="Rectangle 53"/>
          <p:cNvSpPr>
            <a:spLocks noChangeArrowheads="1"/>
          </p:cNvSpPr>
          <p:nvPr/>
        </p:nvSpPr>
        <p:spPr bwMode="auto">
          <a:xfrm>
            <a:off x="6478588" y="20574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Samadhan ,</a:t>
            </a:r>
            <a:r>
              <a:rPr lang="en-US" sz="1100" b="1" dirty="0" err="1" smtClean="0">
                <a:solidFill>
                  <a:srgbClr val="000000"/>
                </a:solidFill>
                <a:latin typeface="Calibri" pitchFamily="34" charset="0"/>
              </a:rPr>
              <a:t>nitin</a:t>
            </a: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,Sandip </a:t>
            </a:r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Patil</a:t>
            </a:r>
          </a:p>
        </p:txBody>
      </p:sp>
      <p:sp>
        <p:nvSpPr>
          <p:cNvPr id="91207" name="Rectangle 54"/>
          <p:cNvSpPr>
            <a:spLocks noChangeArrowheads="1"/>
          </p:cNvSpPr>
          <p:nvPr/>
        </p:nvSpPr>
        <p:spPr bwMode="auto">
          <a:xfrm>
            <a:off x="6478588" y="22098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sz="1100" b="1">
                <a:solidFill>
                  <a:srgbClr val="000000"/>
                </a:solidFill>
                <a:latin typeface="Calibri" pitchFamily="34" charset="0"/>
              </a:rPr>
              <a:t>Sunil Kinkar Sir</a:t>
            </a:r>
          </a:p>
        </p:txBody>
      </p:sp>
      <p:sp>
        <p:nvSpPr>
          <p:cNvPr id="91208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WHAT TO DO: 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Verification of fixture</a:t>
            </a:r>
          </a:p>
          <a:p>
            <a:pPr eaLnBrk="1" hangingPunct="1"/>
            <a:endParaRPr lang="en-US" sz="1200" b="1" dirty="0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HOW TO DO: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Visually</a:t>
            </a:r>
          </a:p>
          <a:p>
            <a:pPr eaLnBrk="1" hangingPunct="1"/>
            <a:endParaRPr lang="en-US" sz="1200" b="1" dirty="0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r>
              <a:rPr lang="en-US" sz="1200" b="1" dirty="0">
                <a:solidFill>
                  <a:srgbClr val="0000CC"/>
                </a:solidFill>
                <a:latin typeface="Calibri" pitchFamily="34" charset="0"/>
              </a:rPr>
              <a:t>FREQUENCY : 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Daily</a:t>
            </a:r>
          </a:p>
        </p:txBody>
      </p:sp>
      <p:sp>
        <p:nvSpPr>
          <p:cNvPr id="91209" name="Rectangle 83"/>
          <p:cNvSpPr>
            <a:spLocks noChangeArrowheads="1"/>
          </p:cNvSpPr>
          <p:nvPr/>
        </p:nvSpPr>
        <p:spPr bwMode="auto">
          <a:xfrm>
            <a:off x="2595563" y="36576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BEFORE</a:t>
            </a:r>
            <a:endParaRPr lang="en-US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210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423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P15</a:t>
            </a:r>
            <a:endParaRPr lang="en-US" b="1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121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8" t="32060" r="23480" b="6107"/>
          <a:stretch>
            <a:fillRect/>
          </a:stretch>
        </p:blipFill>
        <p:spPr bwMode="auto">
          <a:xfrm>
            <a:off x="211138" y="2208213"/>
            <a:ext cx="1909762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212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041525"/>
            <a:ext cx="2103437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2" name="Oval 1"/>
          <p:cNvSpPr/>
          <p:nvPr/>
        </p:nvSpPr>
        <p:spPr>
          <a:xfrm>
            <a:off x="1182688" y="2438400"/>
            <a:ext cx="498475" cy="47625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4195763" y="2590800"/>
            <a:ext cx="760412" cy="685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91216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4076700"/>
            <a:ext cx="31083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79305"/>
              </p:ext>
            </p:extLst>
          </p:nvPr>
        </p:nvGraphicFramePr>
        <p:xfrm>
          <a:off x="6575425" y="4953000"/>
          <a:ext cx="2322513" cy="1600211"/>
        </p:xfrm>
        <a:graphic>
          <a:graphicData uri="http://schemas.openxmlformats.org/drawingml/2006/table">
            <a:tbl>
              <a:tblPr firstRow="1" bandRow="1"/>
              <a:tblGrid>
                <a:gridCol w="286711"/>
                <a:gridCol w="432319"/>
                <a:gridCol w="557629"/>
                <a:gridCol w="572706"/>
                <a:gridCol w="473148"/>
              </a:tblGrid>
              <a:tr h="36576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7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1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2" marB="457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124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48334" r="37778" b="14166"/>
          <a:stretch>
            <a:fillRect/>
          </a:stretch>
        </p:blipFill>
        <p:spPr bwMode="auto">
          <a:xfrm>
            <a:off x="2120900" y="2208213"/>
            <a:ext cx="1084263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7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87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2016-10-24T04:00:02Z</dcterms:modified>
</cp:coreProperties>
</file>